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66fe625b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66fe625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66fe625b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66fe625b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66fe625b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66fe625b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66fe625b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66fe625b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66fe625b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66fe625b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66fe625b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66fe625b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66fe625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66fe625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66fe625b7_2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66fe625b7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66fe625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66fe625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66fe625b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66fe625b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66fe625b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66fe625b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66fe625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66fe625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6fe625b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66fe625b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66fe625b7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66fe625b7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hyperlink" Target="https://ag.colorado.gov/ics/pet-animal-care-facilities-act-pacfa/animal-shelter-and-rescue-individual-statistics" TargetMode="External"/><Relationship Id="rId5" Type="http://schemas.openxmlformats.org/officeDocument/2006/relationships/hyperlink" Target="https://www.aspca.org/helping-people-pets/shelter-intake-and-surrender/pet-statistics" TargetMode="External"/><Relationship Id="rId6" Type="http://schemas.openxmlformats.org/officeDocument/2006/relationships/hyperlink" Target="https://www.nytimes.com/2019/09/03/upshot/why-euthanasia-rates-at-animal-shelters-have-plummeted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jpg"/><Relationship Id="rId7" Type="http://schemas.openxmlformats.org/officeDocument/2006/relationships/image" Target="../media/image8.jp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311700" y="26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sign-compatible circuit walk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5097900" y="1154850"/>
            <a:ext cx="3734400" cy="3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211 puppies from shelter #2 to #11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94 puppies  from shelter #8 to #5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48 puppies from shelter #3 to #1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4 adult dogs from shelter #3 to #5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408 adult dogs from shelter #8 to #11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3562 adult dogs from #2 to #11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4 adult dogs from #10 to #5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14 puppies from #9 to #6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6 puppies from #10 to #7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14 adult dogs from #4 to #6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74 adult dogs from #2 to #1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9 puppies from #2 to #7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30 puppies from #8 to #12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55 adult dogs from #2 to #6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23 adult dogs from #9 to #7 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168 adult dogs from #2 to #7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1 puppy from #9 to #7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7 puppies from #3 to #7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70 puppies from #10 to #9</a:t>
            </a:r>
            <a:endParaRPr>
              <a:solidFill>
                <a:schemeClr val="dk1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>
                <a:solidFill>
                  <a:schemeClr val="dk1"/>
                </a:solidFill>
              </a:rPr>
              <a:t>266 adults from #2 to #5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0" y="912075"/>
            <a:ext cx="4419442" cy="3820976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2"/>
          <p:cNvSpPr txBox="1"/>
          <p:nvPr/>
        </p:nvSpPr>
        <p:spPr>
          <a:xfrm>
            <a:off x="352000" y="4302075"/>
            <a:ext cx="3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#1</a:t>
            </a:r>
            <a:endParaRPr b="1" sz="1000"/>
          </a:p>
        </p:txBody>
      </p:sp>
      <p:sp>
        <p:nvSpPr>
          <p:cNvPr id="204" name="Google Shape;204;p22"/>
          <p:cNvSpPr txBox="1"/>
          <p:nvPr/>
        </p:nvSpPr>
        <p:spPr>
          <a:xfrm>
            <a:off x="2816400" y="2402400"/>
            <a:ext cx="3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#2</a:t>
            </a:r>
            <a:endParaRPr b="1" sz="1000"/>
          </a:p>
        </p:txBody>
      </p:sp>
      <p:sp>
        <p:nvSpPr>
          <p:cNvPr id="205" name="Google Shape;205;p22"/>
          <p:cNvSpPr txBox="1"/>
          <p:nvPr/>
        </p:nvSpPr>
        <p:spPr>
          <a:xfrm>
            <a:off x="3424800" y="2794800"/>
            <a:ext cx="3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#3</a:t>
            </a:r>
            <a:endParaRPr b="1" sz="1000"/>
          </a:p>
        </p:txBody>
      </p:sp>
      <p:sp>
        <p:nvSpPr>
          <p:cNvPr id="206" name="Google Shape;206;p22"/>
          <p:cNvSpPr txBox="1"/>
          <p:nvPr/>
        </p:nvSpPr>
        <p:spPr>
          <a:xfrm>
            <a:off x="1665200" y="2027200"/>
            <a:ext cx="7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#4,#7,#9</a:t>
            </a:r>
            <a:endParaRPr b="1" sz="1000"/>
          </a:p>
        </p:txBody>
      </p:sp>
      <p:sp>
        <p:nvSpPr>
          <p:cNvPr id="207" name="Google Shape;207;p22"/>
          <p:cNvSpPr txBox="1"/>
          <p:nvPr/>
        </p:nvSpPr>
        <p:spPr>
          <a:xfrm>
            <a:off x="2357475" y="1353113"/>
            <a:ext cx="3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#5</a:t>
            </a:r>
            <a:endParaRPr b="1" sz="1000"/>
          </a:p>
        </p:txBody>
      </p:sp>
      <p:sp>
        <p:nvSpPr>
          <p:cNvPr id="208" name="Google Shape;208;p22"/>
          <p:cNvSpPr txBox="1"/>
          <p:nvPr/>
        </p:nvSpPr>
        <p:spPr>
          <a:xfrm>
            <a:off x="3986000" y="27948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#6,#11</a:t>
            </a:r>
            <a:endParaRPr b="1" sz="1000"/>
          </a:p>
        </p:txBody>
      </p:sp>
      <p:sp>
        <p:nvSpPr>
          <p:cNvPr id="209" name="Google Shape;209;p22"/>
          <p:cNvSpPr txBox="1"/>
          <p:nvPr/>
        </p:nvSpPr>
        <p:spPr>
          <a:xfrm>
            <a:off x="2357475" y="1932400"/>
            <a:ext cx="78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#8,</a:t>
            </a:r>
            <a:r>
              <a:rPr b="1" lang="en" sz="1000"/>
              <a:t>#12</a:t>
            </a:r>
            <a:endParaRPr b="1" sz="1000"/>
          </a:p>
        </p:txBody>
      </p:sp>
      <p:sp>
        <p:nvSpPr>
          <p:cNvPr id="210" name="Google Shape;210;p22"/>
          <p:cNvSpPr txBox="1"/>
          <p:nvPr/>
        </p:nvSpPr>
        <p:spPr>
          <a:xfrm>
            <a:off x="994800" y="2908800"/>
            <a:ext cx="3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#10</a:t>
            </a:r>
            <a:endParaRPr b="1" sz="1000"/>
          </a:p>
        </p:txBody>
      </p:sp>
      <p:sp>
        <p:nvSpPr>
          <p:cNvPr id="211" name="Google Shape;211;p22"/>
          <p:cNvSpPr txBox="1"/>
          <p:nvPr/>
        </p:nvSpPr>
        <p:spPr>
          <a:xfrm>
            <a:off x="3027600" y="1097725"/>
            <a:ext cx="3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#13</a:t>
            </a:r>
            <a:endParaRPr b="1" sz="1000"/>
          </a:p>
        </p:txBody>
      </p:sp>
      <p:cxnSp>
        <p:nvCxnSpPr>
          <p:cNvPr id="212" name="Google Shape;212;p22"/>
          <p:cNvCxnSpPr>
            <a:endCxn id="208" idx="0"/>
          </p:cNvCxnSpPr>
          <p:nvPr/>
        </p:nvCxnSpPr>
        <p:spPr>
          <a:xfrm>
            <a:off x="3276650" y="2644200"/>
            <a:ext cx="1002300" cy="15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2"/>
          <p:cNvCxnSpPr/>
          <p:nvPr/>
        </p:nvCxnSpPr>
        <p:spPr>
          <a:xfrm flipH="1" rot="10800000">
            <a:off x="2685375" y="1668650"/>
            <a:ext cx="65400" cy="62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2"/>
          <p:cNvCxnSpPr/>
          <p:nvPr/>
        </p:nvCxnSpPr>
        <p:spPr>
          <a:xfrm flipH="1">
            <a:off x="670500" y="2773675"/>
            <a:ext cx="3101400" cy="186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2"/>
          <p:cNvCxnSpPr>
            <a:endCxn id="208" idx="0"/>
          </p:cNvCxnSpPr>
          <p:nvPr/>
        </p:nvCxnSpPr>
        <p:spPr>
          <a:xfrm>
            <a:off x="3232850" y="2648700"/>
            <a:ext cx="1046100" cy="146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2"/>
          <p:cNvCxnSpPr/>
          <p:nvPr/>
        </p:nvCxnSpPr>
        <p:spPr>
          <a:xfrm>
            <a:off x="2750775" y="2271100"/>
            <a:ext cx="1527900" cy="523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2"/>
          <p:cNvCxnSpPr/>
          <p:nvPr/>
        </p:nvCxnSpPr>
        <p:spPr>
          <a:xfrm rot="10800000">
            <a:off x="2788950" y="1676400"/>
            <a:ext cx="1108500" cy="1217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2"/>
          <p:cNvCxnSpPr/>
          <p:nvPr/>
        </p:nvCxnSpPr>
        <p:spPr>
          <a:xfrm flipH="1" rot="10800000">
            <a:off x="1379175" y="1653563"/>
            <a:ext cx="1394400" cy="1211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2"/>
          <p:cNvCxnSpPr>
            <a:endCxn id="208" idx="0"/>
          </p:cNvCxnSpPr>
          <p:nvPr/>
        </p:nvCxnSpPr>
        <p:spPr>
          <a:xfrm>
            <a:off x="2194550" y="2316600"/>
            <a:ext cx="2084400" cy="47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2"/>
          <p:cNvCxnSpPr/>
          <p:nvPr/>
        </p:nvCxnSpPr>
        <p:spPr>
          <a:xfrm flipH="1" rot="10800000">
            <a:off x="1394450" y="2316475"/>
            <a:ext cx="815400" cy="57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2"/>
          <p:cNvCxnSpPr>
            <a:endCxn id="208" idx="0"/>
          </p:cNvCxnSpPr>
          <p:nvPr/>
        </p:nvCxnSpPr>
        <p:spPr>
          <a:xfrm>
            <a:off x="2278250" y="2293500"/>
            <a:ext cx="2000700" cy="501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2"/>
          <p:cNvCxnSpPr/>
          <p:nvPr/>
        </p:nvCxnSpPr>
        <p:spPr>
          <a:xfrm flipH="1">
            <a:off x="685975" y="2651750"/>
            <a:ext cx="2583000" cy="2019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2"/>
          <p:cNvCxnSpPr/>
          <p:nvPr/>
        </p:nvCxnSpPr>
        <p:spPr>
          <a:xfrm rot="10800000">
            <a:off x="2255275" y="2354400"/>
            <a:ext cx="1013700" cy="27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2"/>
          <p:cNvSpPr/>
          <p:nvPr/>
        </p:nvSpPr>
        <p:spPr>
          <a:xfrm>
            <a:off x="2555246" y="1998501"/>
            <a:ext cx="219225" cy="296225"/>
          </a:xfrm>
          <a:custGeom>
            <a:rect b="b" l="l" r="r" t="t"/>
            <a:pathLst>
              <a:path extrusionOk="0" h="11849" w="8769">
                <a:moveTo>
                  <a:pt x="3556" y="9671"/>
                </a:moveTo>
                <a:cubicBezTo>
                  <a:pt x="2489" y="8096"/>
                  <a:pt x="-610" y="3219"/>
                  <a:pt x="203" y="1746"/>
                </a:cubicBezTo>
                <a:cubicBezTo>
                  <a:pt x="1016" y="273"/>
                  <a:pt x="7365" y="-743"/>
                  <a:pt x="8432" y="832"/>
                </a:cubicBezTo>
                <a:cubicBezTo>
                  <a:pt x="9499" y="2407"/>
                  <a:pt x="7417" y="9722"/>
                  <a:pt x="6604" y="11195"/>
                </a:cubicBezTo>
                <a:cubicBezTo>
                  <a:pt x="5791" y="12668"/>
                  <a:pt x="4623" y="11246"/>
                  <a:pt x="3556" y="9671"/>
                </a:cubicBez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25" name="Google Shape;225;p22"/>
          <p:cNvCxnSpPr>
            <a:stCxn id="204" idx="3"/>
            <a:endCxn id="208" idx="0"/>
          </p:cNvCxnSpPr>
          <p:nvPr/>
        </p:nvCxnSpPr>
        <p:spPr>
          <a:xfrm>
            <a:off x="3144300" y="2571750"/>
            <a:ext cx="1134600" cy="223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2"/>
          <p:cNvSpPr/>
          <p:nvPr/>
        </p:nvSpPr>
        <p:spPr>
          <a:xfrm>
            <a:off x="2059146" y="1998501"/>
            <a:ext cx="219225" cy="296225"/>
          </a:xfrm>
          <a:custGeom>
            <a:rect b="b" l="l" r="r" t="t"/>
            <a:pathLst>
              <a:path extrusionOk="0" h="11849" w="8769">
                <a:moveTo>
                  <a:pt x="3556" y="9671"/>
                </a:moveTo>
                <a:cubicBezTo>
                  <a:pt x="2489" y="8096"/>
                  <a:pt x="-610" y="3219"/>
                  <a:pt x="203" y="1746"/>
                </a:cubicBezTo>
                <a:cubicBezTo>
                  <a:pt x="1016" y="273"/>
                  <a:pt x="7365" y="-743"/>
                  <a:pt x="8432" y="832"/>
                </a:cubicBezTo>
                <a:cubicBezTo>
                  <a:pt x="9499" y="2407"/>
                  <a:pt x="7417" y="9722"/>
                  <a:pt x="6604" y="11195"/>
                </a:cubicBezTo>
                <a:cubicBezTo>
                  <a:pt x="5791" y="12668"/>
                  <a:pt x="4623" y="11246"/>
                  <a:pt x="3556" y="9671"/>
                </a:cubicBezTo>
                <a:close/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27" name="Google Shape;227;p22"/>
          <p:cNvCxnSpPr>
            <a:stCxn id="204" idx="3"/>
          </p:cNvCxnSpPr>
          <p:nvPr/>
        </p:nvCxnSpPr>
        <p:spPr>
          <a:xfrm rot="10800000">
            <a:off x="2240400" y="2339250"/>
            <a:ext cx="903900" cy="232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2"/>
          <p:cNvSpPr/>
          <p:nvPr/>
        </p:nvSpPr>
        <p:spPr>
          <a:xfrm rot="925981">
            <a:off x="2111588" y="2023674"/>
            <a:ext cx="219215" cy="296212"/>
          </a:xfrm>
          <a:custGeom>
            <a:rect b="b" l="l" r="r" t="t"/>
            <a:pathLst>
              <a:path extrusionOk="0" h="11849" w="8769">
                <a:moveTo>
                  <a:pt x="3556" y="9671"/>
                </a:moveTo>
                <a:cubicBezTo>
                  <a:pt x="2489" y="8096"/>
                  <a:pt x="-610" y="3219"/>
                  <a:pt x="203" y="1746"/>
                </a:cubicBezTo>
                <a:cubicBezTo>
                  <a:pt x="1016" y="273"/>
                  <a:pt x="7365" y="-743"/>
                  <a:pt x="8432" y="832"/>
                </a:cubicBezTo>
                <a:cubicBezTo>
                  <a:pt x="9499" y="2407"/>
                  <a:pt x="7417" y="9722"/>
                  <a:pt x="6604" y="11195"/>
                </a:cubicBezTo>
                <a:cubicBezTo>
                  <a:pt x="5791" y="12668"/>
                  <a:pt x="4623" y="11246"/>
                  <a:pt x="3556" y="9671"/>
                </a:cubicBez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29" name="Google Shape;229;p22"/>
          <p:cNvCxnSpPr/>
          <p:nvPr/>
        </p:nvCxnSpPr>
        <p:spPr>
          <a:xfrm rot="10800000">
            <a:off x="2232650" y="2301300"/>
            <a:ext cx="1524000" cy="48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2"/>
          <p:cNvCxnSpPr/>
          <p:nvPr/>
        </p:nvCxnSpPr>
        <p:spPr>
          <a:xfrm flipH="1" rot="10800000">
            <a:off x="1379300" y="2278300"/>
            <a:ext cx="800100" cy="61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2"/>
          <p:cNvCxnSpPr>
            <a:stCxn id="204" idx="3"/>
          </p:cNvCxnSpPr>
          <p:nvPr/>
        </p:nvCxnSpPr>
        <p:spPr>
          <a:xfrm rot="10800000">
            <a:off x="2788800" y="1653450"/>
            <a:ext cx="355500" cy="918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2"/>
          <p:cNvSpPr txBox="1"/>
          <p:nvPr/>
        </p:nvSpPr>
        <p:spPr>
          <a:xfrm>
            <a:off x="5097900" y="754650"/>
            <a:ext cx="13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 total steps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</a:t>
            </a:r>
            <a:r>
              <a:rPr lang="en"/>
              <a:t>Recommendations</a:t>
            </a:r>
            <a:endParaRPr/>
          </a:p>
        </p:txBody>
      </p:sp>
      <p:sp>
        <p:nvSpPr>
          <p:cNvPr id="238" name="Google Shape;238;p23"/>
          <p:cNvSpPr txBox="1"/>
          <p:nvPr>
            <p:ph idx="1" type="body"/>
          </p:nvPr>
        </p:nvSpPr>
        <p:spPr>
          <a:xfrm>
            <a:off x="311700" y="1152475"/>
            <a:ext cx="704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project provides a preliminary structure for a method to strengthen the way we transfer animals in and out of shelters, rescues, and foster homes.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encourage shelters to keep as much data as they can to help us learn more about adoption patterns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comfortable capacities of shelters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with information about breed we can look at transferring animals to areas with more specific demand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shortcomings</a:t>
            </a:r>
            <a:endParaRPr/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311700" y="1152475"/>
            <a:ext cx="6957600" cy="17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Start vertex is using old data, not accurate to current state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Ideal </a:t>
            </a:r>
            <a:r>
              <a:rPr lang="en">
                <a:solidFill>
                  <a:schemeClr val="dk1"/>
                </a:solidFill>
              </a:rPr>
              <a:t>vertex leaves some shelters with 0 dogs and 0 puppies, this is most likely not actually “ideal”.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Some of the shelters likely only handle certain types of dogs, but we ignored this for simplicity.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50" name="Google Shape;250;p25"/>
          <p:cNvSpPr txBox="1"/>
          <p:nvPr>
            <p:ph idx="1" type="body"/>
          </p:nvPr>
        </p:nvSpPr>
        <p:spPr>
          <a:xfrm>
            <a:off x="252350" y="1152475"/>
            <a:ext cx="71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Create a integer program to help pick a better ideal state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Figure out a better way to pick circuits for the circuit walk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Extend analysis to nationwide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Some states have higher rates for euthanasia, so using this program to transfer pets out of high kill areas into high demand areas could save many pets.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Incorporate breeds of animals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Instead of looking at just adult dogs and puppies, we could look at different breeds.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6" name="Google Shape;256;p26"/>
          <p:cNvSpPr txBox="1"/>
          <p:nvPr>
            <p:ph idx="1" type="body"/>
          </p:nvPr>
        </p:nvSpPr>
        <p:spPr>
          <a:xfrm>
            <a:off x="311700" y="1152475"/>
            <a:ext cx="642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Rowan A, Kartal T. Dog Population &amp; Dog Sheltering Trends in the United States of America. Animals (Basel). 2018;8(5):68. Published 2018 Apr 28. doi:10.3390/ani8050068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Steffen Borgwardt, Charles Viss, Circuit walks in integral polyhedra, Discrete Optimization, 2020,100566, ISSN 1572-5286, https://doi.org/10.1016/j.disopt.2019.100566.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Data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https://ag.colorado.gov/ics/pet-animal-care-facilities-act-pacfa/animal-shelter-and-rescue-individual-statistics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Pet Statistics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https://www.aspca.org/helping-people-pets/shelter-intake-and-surrender/pet-statistics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https://www.nytimes.com/2019/09/03/upshot/why-euthanasia-rates-at-animal-shelters-have-plummeted.html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4030850" y="2086975"/>
            <a:ext cx="2852700" cy="5727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QUESTIONS?</a:t>
            </a:r>
            <a:endParaRPr b="1" sz="322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754700" y="963675"/>
            <a:ext cx="3506400" cy="3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Around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6.3 million pets enter animal shelter</a:t>
            </a:r>
            <a:r>
              <a:rPr b="1"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 nationwide every year.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Approximately </a:t>
            </a:r>
            <a:r>
              <a:rPr b="1" lang="en">
                <a:solidFill>
                  <a:schemeClr val="dk1"/>
                </a:solidFill>
              </a:rPr>
              <a:t>920,000 </a:t>
            </a:r>
            <a:r>
              <a:rPr lang="en">
                <a:solidFill>
                  <a:schemeClr val="dk1"/>
                </a:solidFill>
              </a:rPr>
              <a:t>of those animals are </a:t>
            </a:r>
            <a:r>
              <a:rPr b="1" lang="en">
                <a:solidFill>
                  <a:schemeClr val="dk1"/>
                </a:solidFill>
              </a:rPr>
              <a:t>euthanized 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Number has declined from 2.6 million in 2011. 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Decline can be partially explained by an increase in the percentage of animals adopted.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725" y="1089150"/>
            <a:ext cx="4590151" cy="2965176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5246400" cy="17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pet adoption was booming during the early pandemic but has since slowed as people returned to work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some shelters have seen an increase of pets relinquished by the owners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325" y="2131801"/>
            <a:ext cx="3230351" cy="809348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8325" y="1017724"/>
            <a:ext cx="3230350" cy="906353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Transferring pets between </a:t>
            </a:r>
            <a:r>
              <a:rPr lang="en">
                <a:solidFill>
                  <a:schemeClr val="dk1"/>
                </a:solidFill>
              </a:rPr>
              <a:t>shelters/rescues is a strategy that is commonly used in animal facilities to help increase adoption rates.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According to Pet Animal Cares Facility Act(PACFA) Program, in 2019: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2983 adult dogs and 1229 </a:t>
            </a:r>
            <a:r>
              <a:rPr lang="en">
                <a:solidFill>
                  <a:schemeClr val="dk1"/>
                </a:solidFill>
              </a:rPr>
              <a:t>juvenile</a:t>
            </a:r>
            <a:r>
              <a:rPr lang="en">
                <a:solidFill>
                  <a:schemeClr val="dk1"/>
                </a:solidFill>
              </a:rPr>
              <a:t> dogs were transferred between Colorado animal rescues/shelters.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14154 adult dogs and 16138 juvenile dogs were transferred into Colorado shelters from out of state.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903450" y="3235375"/>
            <a:ext cx="733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</a:rPr>
              <a:t>GOAL: </a:t>
            </a:r>
            <a:r>
              <a:rPr lang="en" sz="1800">
                <a:solidFill>
                  <a:schemeClr val="accent4"/>
                </a:solidFill>
              </a:rPr>
              <a:t>demonstrate how circuit walks can be used to strengthen how shelters transfer pets amongst themselves</a:t>
            </a:r>
            <a:endParaRPr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5853725" y="350450"/>
            <a:ext cx="2771700" cy="11118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492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The Pet Animal Care Facilities Act (PACFA) Program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 licensing and inspection program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dedicated to protecting the health and well-being of pet animals in facilities throughout Colorado.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collects the animal shelter and rescue data for Colorado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yearly, 2015-2020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individual shelter level data for all of CO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all animal types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numerical data such as # of dogs relinquished by owner, # stray cats, # euthanized,  #adopted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063" y="221875"/>
            <a:ext cx="2737001" cy="10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9341" y="2959650"/>
            <a:ext cx="1457096" cy="8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1137" y="2937592"/>
            <a:ext cx="1313775" cy="89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0112" y="1644000"/>
            <a:ext cx="978925" cy="111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3543" y="1644022"/>
            <a:ext cx="978918" cy="11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9">
            <a:alphaModFix/>
          </a:blip>
          <a:srcRect b="0" l="22283" r="22804" t="0"/>
          <a:stretch/>
        </p:blipFill>
        <p:spPr>
          <a:xfrm>
            <a:off x="5646687" y="1644025"/>
            <a:ext cx="978925" cy="1133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Assumptions/Simplifications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07800" y="963675"/>
            <a:ext cx="3867300" cy="3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will only look at dogs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>
                <a:solidFill>
                  <a:schemeClr val="dk1"/>
                </a:solidFill>
              </a:rPr>
              <a:t>2 nodes</a:t>
            </a:r>
            <a:endParaRPr b="1">
              <a:solidFill>
                <a:schemeClr val="dk1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juvenile and adult</a:t>
            </a:r>
            <a:endParaRPr>
              <a:solidFill>
                <a:schemeClr val="dk1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701 puppies, 5347 adults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will only look at the 13 shelters/rescues in the Denver area that handle dog adoption</a:t>
            </a:r>
            <a:endParaRPr>
              <a:solidFill>
                <a:schemeClr val="dk1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Some of these shelters operate as separate </a:t>
            </a:r>
            <a:r>
              <a:rPr lang="en">
                <a:solidFill>
                  <a:schemeClr val="dk1"/>
                </a:solidFill>
              </a:rPr>
              <a:t>entities</a:t>
            </a:r>
            <a:r>
              <a:rPr lang="en">
                <a:solidFill>
                  <a:schemeClr val="dk1"/>
                </a:solidFill>
              </a:rPr>
              <a:t> but run out of the same building</a:t>
            </a:r>
            <a:endParaRPr>
              <a:solidFill>
                <a:schemeClr val="dk1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We will treat them as separate facilities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>
                <a:solidFill>
                  <a:schemeClr val="dk1"/>
                </a:solidFill>
              </a:rPr>
              <a:t>13 Clusters</a:t>
            </a:r>
            <a:endParaRPr b="1"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will not differentiate between facilities that specialize in types of dogs (such as rescues that specialize in German Shepards)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will assume the capacity for each shelter is the largest number of dogs that shelter has seen in any year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61250"/>
            <a:ext cx="4419442" cy="3820976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8"/>
          <p:cNvSpPr/>
          <p:nvPr/>
        </p:nvSpPr>
        <p:spPr>
          <a:xfrm>
            <a:off x="8268975" y="2620725"/>
            <a:ext cx="141000" cy="192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7880025" y="2769325"/>
            <a:ext cx="91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Also Dumb Friends League</a:t>
            </a:r>
            <a:endParaRPr b="1" sz="1000"/>
          </a:p>
        </p:txBody>
      </p:sp>
      <p:sp>
        <p:nvSpPr>
          <p:cNvPr id="98" name="Google Shape;98;p18"/>
          <p:cNvSpPr/>
          <p:nvPr/>
        </p:nvSpPr>
        <p:spPr>
          <a:xfrm rot="9798045">
            <a:off x="6058153" y="1785864"/>
            <a:ext cx="140944" cy="192293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4402550" y="1193950"/>
            <a:ext cx="207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Also Friends of Retired Greyhounds &amp; Saving Dobermankind Animal Rescue</a:t>
            </a:r>
            <a:endParaRPr b="1" sz="1000"/>
          </a:p>
        </p:txBody>
      </p:sp>
      <p:sp>
        <p:nvSpPr>
          <p:cNvPr id="100" name="Google Shape;100;p18"/>
          <p:cNvSpPr txBox="1"/>
          <p:nvPr/>
        </p:nvSpPr>
        <p:spPr>
          <a:xfrm>
            <a:off x="6895100" y="1416600"/>
            <a:ext cx="180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Also Front Range German Shepherd Rescue</a:t>
            </a:r>
            <a:endParaRPr b="1" sz="1000"/>
          </a:p>
        </p:txBody>
      </p:sp>
      <p:sp>
        <p:nvSpPr>
          <p:cNvPr id="101" name="Google Shape;101;p18"/>
          <p:cNvSpPr/>
          <p:nvPr/>
        </p:nvSpPr>
        <p:spPr>
          <a:xfrm rot="-7820199">
            <a:off x="6828201" y="1697301"/>
            <a:ext cx="140898" cy="19221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</a:t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455850" y="1109225"/>
            <a:ext cx="64200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Current state is an "imagined start state of 2021"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used data from 2019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701 puppies, 5347 adults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Some shelters are empty because they didn’t have data from 2019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744775" y="2259625"/>
            <a:ext cx="6799500" cy="17043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#1   #2    #3    #4   #5   #6     #7     #8    #9   #10  #11   #12   #13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0  220   61      0     14   25   106   228   18   12    17      0      0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0 4175  115  100  106  146   70   494   72   31    38      0      0</a:t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7278350" y="2770975"/>
            <a:ext cx="463500" cy="34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7278350" y="3280475"/>
            <a:ext cx="463500" cy="34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7810250" y="2741875"/>
            <a:ext cx="8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Puppies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7894275" y="3251375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Adult dogs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181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State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972575" y="1017725"/>
            <a:ext cx="7589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Constructed at adoption rate for each shelter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the number of dogs adopted in 2020 and divided this by the total number of dogs in the shelter that year(minus all that were returned to owner)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begin by sending as many adult dogs as we can(fill to adult dog capacity) to the shelter with the highest demand, and then continued greedily.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Repeat with puppies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972575" y="2926325"/>
            <a:ext cx="6632400" cy="16053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#1   #2    #3    #4   #5   #6   #7    #8   #9  #10  #11   #12   #13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48    0      6      0   108   39  199   34    3    6    228    30     0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74	   50  111   86  380  215  261   86   49   27  4008    0    0</a:t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7335575" y="3437675"/>
            <a:ext cx="463500" cy="34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7335575" y="3947175"/>
            <a:ext cx="463500" cy="34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7867475" y="3408575"/>
            <a:ext cx="8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Puppies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7951500" y="3918075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Adult dogs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1179150" y="1617400"/>
            <a:ext cx="679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#1   #2    #3    #4   #5    #6    #7     #8    #9   #10  #11   #12   #13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2247200" y="4057800"/>
            <a:ext cx="49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695"/>
              <a:t>Adult dogs(5347)				Puppies(701)</a:t>
            </a:r>
            <a:endParaRPr sz="1695"/>
          </a:p>
        </p:txBody>
      </p:sp>
      <p:cxnSp>
        <p:nvCxnSpPr>
          <p:cNvPr id="131" name="Google Shape;131;p21"/>
          <p:cNvCxnSpPr/>
          <p:nvPr/>
        </p:nvCxnSpPr>
        <p:spPr>
          <a:xfrm>
            <a:off x="2110900" y="1999675"/>
            <a:ext cx="3543900" cy="2064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1"/>
          <p:cNvSpPr txBox="1"/>
          <p:nvPr/>
        </p:nvSpPr>
        <p:spPr>
          <a:xfrm rot="1685763">
            <a:off x="2528379" y="2083231"/>
            <a:ext cx="472024" cy="400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211</a:t>
            </a:r>
            <a:endParaRPr>
              <a:solidFill>
                <a:schemeClr val="accent4"/>
              </a:solidFill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 flipH="1" rot="10800000">
            <a:off x="5686900" y="1999575"/>
            <a:ext cx="870600" cy="2072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1"/>
          <p:cNvSpPr txBox="1"/>
          <p:nvPr/>
        </p:nvSpPr>
        <p:spPr>
          <a:xfrm rot="-4078116">
            <a:off x="6027345" y="2283902"/>
            <a:ext cx="471856" cy="4001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211</a:t>
            </a:r>
            <a:endParaRPr>
              <a:solidFill>
                <a:schemeClr val="accent4"/>
              </a:solidFill>
            </a:endParaRPr>
          </a:p>
        </p:txBody>
      </p:sp>
      <p:cxnSp>
        <p:nvCxnSpPr>
          <p:cNvPr id="135" name="Google Shape;135;p21"/>
          <p:cNvCxnSpPr/>
          <p:nvPr/>
        </p:nvCxnSpPr>
        <p:spPr>
          <a:xfrm>
            <a:off x="5002900" y="2056075"/>
            <a:ext cx="668100" cy="20316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1"/>
          <p:cNvSpPr txBox="1"/>
          <p:nvPr/>
        </p:nvSpPr>
        <p:spPr>
          <a:xfrm rot="2701545">
            <a:off x="4410336" y="2711790"/>
            <a:ext cx="471994" cy="4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</a:rPr>
              <a:t>94</a:t>
            </a:r>
            <a:endParaRPr>
              <a:solidFill>
                <a:srgbClr val="D5A6BD"/>
              </a:solidFill>
            </a:endParaRPr>
          </a:p>
        </p:txBody>
      </p:sp>
      <p:cxnSp>
        <p:nvCxnSpPr>
          <p:cNvPr id="137" name="Google Shape;137;p21"/>
          <p:cNvCxnSpPr/>
          <p:nvPr/>
        </p:nvCxnSpPr>
        <p:spPr>
          <a:xfrm rot="10800000">
            <a:off x="3486900" y="2007575"/>
            <a:ext cx="2136000" cy="19761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1"/>
          <p:cNvSpPr txBox="1"/>
          <p:nvPr/>
        </p:nvSpPr>
        <p:spPr>
          <a:xfrm rot="4269012">
            <a:off x="5101106" y="2439246"/>
            <a:ext cx="471698" cy="4002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</a:rPr>
              <a:t>94</a:t>
            </a:r>
            <a:endParaRPr>
              <a:solidFill>
                <a:srgbClr val="D5A6BD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7607100" y="2351675"/>
            <a:ext cx="7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Step 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7575300" y="2751875"/>
            <a:ext cx="7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</a:rPr>
              <a:t>Step 2</a:t>
            </a:r>
            <a:endParaRPr>
              <a:solidFill>
                <a:srgbClr val="D5A6BD"/>
              </a:solidFill>
            </a:endParaRPr>
          </a:p>
        </p:txBody>
      </p:sp>
      <p:cxnSp>
        <p:nvCxnSpPr>
          <p:cNvPr id="141" name="Google Shape;141;p21"/>
          <p:cNvCxnSpPr/>
          <p:nvPr/>
        </p:nvCxnSpPr>
        <p:spPr>
          <a:xfrm>
            <a:off x="2523300" y="1936175"/>
            <a:ext cx="3171600" cy="21675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1"/>
          <p:cNvCxnSpPr/>
          <p:nvPr/>
        </p:nvCxnSpPr>
        <p:spPr>
          <a:xfrm rot="10800000">
            <a:off x="1663200" y="1963775"/>
            <a:ext cx="4031700" cy="21399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1"/>
          <p:cNvSpPr txBox="1"/>
          <p:nvPr/>
        </p:nvSpPr>
        <p:spPr>
          <a:xfrm>
            <a:off x="7575300" y="3219425"/>
            <a:ext cx="7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Step 3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 rot="1758132">
            <a:off x="3175401" y="2819804"/>
            <a:ext cx="471991" cy="4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48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>
          <a:xfrm rot="2145730">
            <a:off x="3469537" y="2399733"/>
            <a:ext cx="471748" cy="400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48</a:t>
            </a:r>
            <a:endParaRPr>
              <a:solidFill>
                <a:srgbClr val="93C47D"/>
              </a:solidFill>
            </a:endParaRPr>
          </a:p>
        </p:txBody>
      </p:sp>
      <p:cxnSp>
        <p:nvCxnSpPr>
          <p:cNvPr id="146" name="Google Shape;146;p21"/>
          <p:cNvCxnSpPr/>
          <p:nvPr/>
        </p:nvCxnSpPr>
        <p:spPr>
          <a:xfrm flipH="1" rot="10800000">
            <a:off x="3063250" y="1927850"/>
            <a:ext cx="372600" cy="22098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1"/>
          <p:cNvCxnSpPr/>
          <p:nvPr/>
        </p:nvCxnSpPr>
        <p:spPr>
          <a:xfrm>
            <a:off x="2476500" y="1882150"/>
            <a:ext cx="596100" cy="22707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1"/>
          <p:cNvSpPr txBox="1"/>
          <p:nvPr/>
        </p:nvSpPr>
        <p:spPr>
          <a:xfrm rot="2185">
            <a:off x="2626702" y="3128522"/>
            <a:ext cx="4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</a:rPr>
              <a:t>4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 rot="2184">
            <a:off x="2950692" y="3084590"/>
            <a:ext cx="4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</a:rPr>
              <a:t>4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601175" y="3611800"/>
            <a:ext cx="7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</a:rPr>
              <a:t>Step 4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 rot="-8590921">
            <a:off x="861635" y="1480836"/>
            <a:ext cx="463560" cy="34206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21"/>
          <p:cNvSpPr/>
          <p:nvPr/>
        </p:nvSpPr>
        <p:spPr>
          <a:xfrm rot="-2700000">
            <a:off x="7826640" y="1425228"/>
            <a:ext cx="463296" cy="34195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45700" y="1127175"/>
            <a:ext cx="15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Most  Demand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7886875" y="969225"/>
            <a:ext cx="147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Least demand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1348750" y="1082050"/>
            <a:ext cx="3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348750" y="1376025"/>
            <a:ext cx="3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748800" y="1082050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220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1691875" y="1376025"/>
            <a:ext cx="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4175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365750" y="1082050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2327800" y="1376025"/>
            <a:ext cx="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115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6305950" y="1071700"/>
            <a:ext cx="4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17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6284850" y="1365675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6931325" y="1059288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6950013" y="1365663"/>
            <a:ext cx="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7460275" y="1091550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7455175" y="1351238"/>
            <a:ext cx="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4844900" y="1071700"/>
            <a:ext cx="6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228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844900" y="1365675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494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5323850" y="1055925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5378938" y="1351238"/>
            <a:ext cx="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5861900" y="1071688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5823950" y="1365663"/>
            <a:ext cx="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4308550" y="1082050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4335850" y="1365675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2847500" y="1082038"/>
            <a:ext cx="3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2803100" y="1376025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3247550" y="1082038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3190625" y="1376013"/>
            <a:ext cx="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3864500" y="1082038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3826550" y="1376013"/>
            <a:ext cx="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146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1748800" y="1091550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9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6311855" y="1059300"/>
            <a:ext cx="6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228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3192513" y="1071700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</a:rPr>
              <a:t>108</a:t>
            </a:r>
            <a:endParaRPr>
              <a:solidFill>
                <a:srgbClr val="D5A6BD"/>
              </a:solidFill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4826438" y="1055938"/>
            <a:ext cx="6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</a:rPr>
              <a:t>134</a:t>
            </a:r>
            <a:endParaRPr>
              <a:solidFill>
                <a:srgbClr val="D5A6BD"/>
              </a:solidFill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1333050" y="1091550"/>
            <a:ext cx="4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48</a:t>
            </a:r>
            <a:endParaRPr>
              <a:solidFill>
                <a:srgbClr val="B6D7A8"/>
              </a:solidFill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2350050" y="1091550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13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318313" y="1392813"/>
            <a:ext cx="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</a:rPr>
              <a:t>111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3181138" y="1392800"/>
            <a:ext cx="6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</a:rPr>
              <a:t>110</a:t>
            </a:r>
            <a:endParaRPr>
              <a:solidFill>
                <a:srgbClr val="6D9EEB"/>
              </a:solidFill>
            </a:endParaRPr>
          </a:p>
        </p:txBody>
      </p:sp>
      <p:cxnSp>
        <p:nvCxnSpPr>
          <p:cNvPr id="189" name="Google Shape;189;p21"/>
          <p:cNvCxnSpPr/>
          <p:nvPr/>
        </p:nvCxnSpPr>
        <p:spPr>
          <a:xfrm flipH="1" rot="10800000">
            <a:off x="3436625" y="2004000"/>
            <a:ext cx="3048000" cy="2110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1"/>
          <p:cNvCxnSpPr/>
          <p:nvPr/>
        </p:nvCxnSpPr>
        <p:spPr>
          <a:xfrm flipH="1">
            <a:off x="3398450" y="2019300"/>
            <a:ext cx="1501200" cy="21336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1"/>
          <p:cNvSpPr txBox="1"/>
          <p:nvPr/>
        </p:nvSpPr>
        <p:spPr>
          <a:xfrm>
            <a:off x="4220350" y="2104950"/>
            <a:ext cx="5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408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5522450" y="2023775"/>
            <a:ext cx="5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408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7575300" y="3983675"/>
            <a:ext cx="7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Step 5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6264763" y="1365650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446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4824813" y="1365650"/>
            <a:ext cx="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86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